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85" r:id="rId8"/>
    <p:sldId id="284" r:id="rId9"/>
  </p:sldIdLst>
  <p:sldSz cx="9144000" cy="5143500" type="screen16x9"/>
  <p:notesSz cx="6858000" cy="9144000"/>
  <p:embeddedFontLst>
    <p:embeddedFont>
      <p:font typeface="Flesh Wound" pitchFamily="2" charset="0"/>
      <p:regular r:id="rId11"/>
    </p:embeddedFont>
    <p:embeddedFont>
      <p:font typeface="Cinzel" charset="0"/>
      <p:regular r:id="rId12"/>
      <p:bold r:id="rId13"/>
    </p:embeddedFont>
    <p:embeddedFont>
      <p:font typeface="Viner Hand ITC" pitchFamily="66" charset="0"/>
      <p:regular r:id="rId14"/>
    </p:embeddedFont>
    <p:embeddedFont>
      <p:font typeface="Castellar" pitchFamily="18" charset="0"/>
      <p:regular r:id="rId15"/>
    </p:embeddedFont>
    <p:embeddedFont>
      <p:font typeface="Libre Baskerville" charset="0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8CBF544-229A-415F-80ED-82560D570D7E}">
  <a:tblStyle styleId="{88CBF544-229A-415F-80ED-82560D570D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95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5429256" y="142858"/>
            <a:ext cx="3546600" cy="651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sh Wound" pitchFamily="2" charset="0"/>
              </a:rPr>
              <a:t>I.E.S Virgen de los Reyes</a:t>
            </a:r>
            <a:endParaRPr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sh Wound" pitchFamily="2" charset="0"/>
            </a:endParaRPr>
          </a:p>
        </p:txBody>
      </p:sp>
      <p:pic>
        <p:nvPicPr>
          <p:cNvPr id="5" name="4 Imagen" descr="F:\RECURSOS PARA PROFESORADO. TUTORIA. DEPARTAMENTO\IES VIRGEN DE LOS REYES\logo virgen de los rey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72"/>
            <a:ext cx="413185" cy="32119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Google Shape;51;p11"/>
          <p:cNvSpPr txBox="1">
            <a:spLocks/>
          </p:cNvSpPr>
          <p:nvPr/>
        </p:nvSpPr>
        <p:spPr>
          <a:xfrm>
            <a:off x="357158" y="4643452"/>
            <a:ext cx="3546600" cy="36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lang="es-ES" sz="4000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sh Wound" pitchFamily="2" charset="0"/>
                <a:ea typeface="Cinzel"/>
                <a:cs typeface="Cinzel"/>
                <a:sym typeface="Cinzel"/>
              </a:rPr>
              <a:t>Entidad colaboradora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esh Wound" pitchFamily="2" charset="0"/>
              <a:ea typeface="Cinzel"/>
              <a:cs typeface="Cinzel"/>
              <a:sym typeface="Cinzel"/>
            </a:endParaRPr>
          </a:p>
        </p:txBody>
      </p:sp>
      <p:pic>
        <p:nvPicPr>
          <p:cNvPr id="1028" name="Picture 4" descr="Resultado de imagen de pergamino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00114"/>
            <a:ext cx="4071966" cy="37147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143504" y="1214428"/>
            <a:ext cx="36433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E</a:t>
            </a:r>
            <a:r>
              <a:rPr lang="es-ES" sz="1600" dirty="0" smtClean="0">
                <a:latin typeface="Viner Hand ITC" pitchFamily="66" charset="0"/>
              </a:rPr>
              <a:t>mpezamos un nuevo proyecto educativo que pretende establecer las relaciones cercanas entre el  </a:t>
            </a:r>
            <a:r>
              <a:rPr lang="es-E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ALUMNANDO</a:t>
            </a:r>
            <a:r>
              <a:rPr lang="es-ES" sz="1600" dirty="0" smtClean="0">
                <a:latin typeface="Viner Hand ITC" pitchFamily="66" charset="0"/>
              </a:rPr>
              <a:t>,  la </a:t>
            </a:r>
            <a:r>
              <a:rPr lang="es-E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FAMILIA</a:t>
            </a:r>
            <a:r>
              <a:rPr lang="es-ES" sz="1600" dirty="0" smtClean="0">
                <a:latin typeface="Viner Hand ITC" pitchFamily="66" charset="0"/>
              </a:rPr>
              <a:t> y el</a:t>
            </a:r>
            <a:r>
              <a:rPr lang="es-E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PATRIMONIO MONUMENTAL </a:t>
            </a:r>
            <a:r>
              <a:rPr lang="es-ES" sz="1600" dirty="0" smtClean="0">
                <a:latin typeface="Viner Hand ITC" pitchFamily="66" charset="0"/>
              </a:rPr>
              <a:t>de la ciudad. </a:t>
            </a:r>
            <a:endParaRPr lang="es-ES" dirty="0" smtClean="0">
              <a:latin typeface="Viner Hand ITC" pitchFamily="66" charset="0"/>
            </a:endParaRPr>
          </a:p>
          <a:p>
            <a:endParaRPr lang="es-ES" dirty="0" smtClean="0">
              <a:latin typeface="Viner Hand ITC" pitchFamily="66" charset="0"/>
            </a:endParaRPr>
          </a:p>
          <a:p>
            <a:pPr algn="just"/>
            <a:r>
              <a:rPr lang="es-E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A</a:t>
            </a:r>
            <a:r>
              <a:rPr lang="es-ES" sz="1600" dirty="0" smtClean="0">
                <a:latin typeface="Viner Hand ITC" pitchFamily="66" charset="0"/>
              </a:rPr>
              <a:t>demás este proyecto busca acercar lazos entre nuestra ciudad y el alumnado a través del ocio.</a:t>
            </a:r>
            <a:endParaRPr lang="es-ES" dirty="0">
              <a:latin typeface="Viner Hand ITC" pitchFamily="66" charset="0"/>
            </a:endParaRPr>
          </a:p>
        </p:txBody>
      </p:sp>
      <p:pic>
        <p:nvPicPr>
          <p:cNvPr id="2" name="Picture 5" descr="C:\Users\Javier Martinez\OneDrive\COORDINACIÓN. VIVIR Y SENTIR EL PATRIMONIO\19F3408A-1ABD-11EA-BA65-16370AAEFC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1142990"/>
            <a:ext cx="4572032" cy="330041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30" name="Picture 6" descr="C:\Users\Javier Martinez\OneDrive\COORDINACIÓN. VIVIR Y SENTIR EL PATRIMONIO\345AE932-1ABD-11EA-A748-16370AAEFCF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55534"/>
            <a:ext cx="857256" cy="978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1" name="Picture 7" descr="C:\Users\Javier Martinez\Desktop\DD62C9FC-1AC5-11EA-A9B2-02ED832B0E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422221"/>
            <a:ext cx="642942" cy="6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1" name="Google Shape;51;p11"/>
          <p:cNvSpPr txBox="1">
            <a:spLocks/>
          </p:cNvSpPr>
          <p:nvPr/>
        </p:nvSpPr>
        <p:spPr>
          <a:xfrm>
            <a:off x="214282" y="214296"/>
            <a:ext cx="4286280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¿QUÉ NECESITAS?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12" name="Picture 4" descr="Resultado de imagen de pergamin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24"/>
            <a:ext cx="4357718" cy="4357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7351" name="Picture 7" descr="Resultado de imagen de dibujo movil kawaii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85720" y="1285866"/>
            <a:ext cx="1500198" cy="335758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500034" y="571486"/>
            <a:ext cx="386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Viner Hand ITC" pitchFamily="66" charset="0"/>
              </a:rPr>
              <a:t>SOLO NECESITAS TU    </a:t>
            </a:r>
            <a:r>
              <a:rPr lang="es-ES" sz="4400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smartphone</a:t>
            </a:r>
            <a:endParaRPr lang="es-ES" sz="4400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lesh Wound" pitchFamily="2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714480" y="1500180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Viner Hand ITC" pitchFamily="66" charset="0"/>
              </a:rPr>
              <a:t>         </a:t>
            </a:r>
            <a:r>
              <a:rPr lang="es-ES" dirty="0" smtClean="0">
                <a:solidFill>
                  <a:schemeClr val="tx1"/>
                </a:solidFill>
                <a:latin typeface="Viner Hand ITC" pitchFamily="66" charset="0"/>
              </a:rPr>
              <a:t>Debes descargarte las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Viner Hand ITC" pitchFamily="66" charset="0"/>
              </a:rPr>
              <a:t>APLICACIONES GRATUITAS:</a:t>
            </a:r>
          </a:p>
        </p:txBody>
      </p:sp>
      <p:pic>
        <p:nvPicPr>
          <p:cNvPr id="57354" name="Picture 10" descr="C:\Users\Javier Martinez\Downloads\kisspng-computer-icons-download-drawing-pin-ovaltine-5b2507e4a3f744.84520602152915350867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928808"/>
            <a:ext cx="901674" cy="901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356" name="Picture 12" descr="Resultado de imagen de logo geocaching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143254"/>
            <a:ext cx="2097607" cy="547678"/>
          </a:xfrm>
          <a:prstGeom prst="rect">
            <a:avLst/>
          </a:prstGeom>
          <a:noFill/>
        </p:spPr>
      </p:pic>
      <p:pic>
        <p:nvPicPr>
          <p:cNvPr id="57359" name="Picture 15" descr="C:\Users\Javier Martinez\Downloads\hiclipart.co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286130"/>
            <a:ext cx="2643206" cy="1350418"/>
          </a:xfrm>
          <a:prstGeom prst="rect">
            <a:avLst/>
          </a:prstGeom>
          <a:noFill/>
        </p:spPr>
      </p:pic>
      <p:sp>
        <p:nvSpPr>
          <p:cNvPr id="25" name="Google Shape;51;p11"/>
          <p:cNvSpPr txBox="1">
            <a:spLocks/>
          </p:cNvSpPr>
          <p:nvPr/>
        </p:nvSpPr>
        <p:spPr>
          <a:xfrm>
            <a:off x="4286248" y="214296"/>
            <a:ext cx="4857752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¿CUÁL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  ES TU OBJETIVO?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26" name="Picture 4" descr="Resultado de imagen de pergamin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24"/>
            <a:ext cx="4429156" cy="4357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7362" name="Picture 18" descr="C:\Users\Javier Martinez\Downloads\Treasure Map Treasure Hunting Piracy Dibujo Tesoro Pirata Premium PNG Transparen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857238"/>
            <a:ext cx="1465236" cy="2500330"/>
          </a:xfrm>
          <a:prstGeom prst="rect">
            <a:avLst/>
          </a:prstGeom>
          <a:noFill/>
        </p:spPr>
      </p:pic>
      <p:pic>
        <p:nvPicPr>
          <p:cNvPr id="57363" name="Picture 19" descr="C:\Users\Javier Martinez\Desktop\91C3352A-1AC2-11EA-BAAF-0E99140E84D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643320"/>
            <a:ext cx="1154124" cy="115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29 CuadroTexto"/>
          <p:cNvSpPr txBox="1"/>
          <p:nvPr/>
        </p:nvSpPr>
        <p:spPr>
          <a:xfrm>
            <a:off x="4786314" y="500048"/>
            <a:ext cx="27860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solidFill>
                  <a:schemeClr val="tx1"/>
                </a:solidFill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P</a:t>
            </a:r>
            <a:r>
              <a:rPr lang="es-ES" dirty="0" smtClean="0">
                <a:solidFill>
                  <a:schemeClr val="tx1"/>
                </a:solidFill>
                <a:latin typeface="Viner Hand ITC" pitchFamily="66" charset="0"/>
              </a:rPr>
              <a:t>uede participar cualquier alumno/a del instituto.</a:t>
            </a:r>
          </a:p>
          <a:p>
            <a:pPr algn="just"/>
            <a:r>
              <a:rPr lang="es-ES" sz="3200" dirty="0" smtClean="0">
                <a:solidFill>
                  <a:schemeClr val="tx1"/>
                </a:solidFill>
                <a:latin typeface="Viner Hand ITC" pitchFamily="66" charset="0"/>
              </a:rPr>
              <a:t>  </a:t>
            </a:r>
            <a:r>
              <a:rPr lang="es-ES" sz="32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L</a:t>
            </a:r>
            <a:r>
              <a:rPr lang="es-ES" dirty="0" smtClean="0">
                <a:solidFill>
                  <a:schemeClr val="tx1"/>
                </a:solidFill>
                <a:latin typeface="Viner Hand ITC" pitchFamily="66" charset="0"/>
              </a:rPr>
              <a:t>a actividad consiste en averiguar un 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monumento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emblemático</a:t>
            </a:r>
            <a:r>
              <a:rPr lang="es-ES" dirty="0" smtClean="0">
                <a:solidFill>
                  <a:schemeClr val="tx1"/>
                </a:solidFill>
                <a:latin typeface="Viner Hand ITC" pitchFamily="66" charset="0"/>
              </a:rPr>
              <a:t> de nuestra ciudad. Las pistas para conseguirlo se ofrecerán mediante la búsqueda de tesoros ocultos. Con la ayuda del móvil puedes encontrar estos tesoros que te acercarán para descubrir el enigma</a:t>
            </a:r>
            <a:r>
              <a:rPr lang="es-ES" b="1" dirty="0" smtClean="0">
                <a:solidFill>
                  <a:schemeClr val="tx1"/>
                </a:solidFill>
                <a:latin typeface="Viner Hand ITC" pitchFamily="66" charset="0"/>
              </a:rPr>
              <a:t>. 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  <a:latin typeface="Viner Hand ITC" pitchFamily="66" charset="0"/>
              </a:rPr>
              <a:t>      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143636" y="3214692"/>
            <a:ext cx="27860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L</a:t>
            </a:r>
            <a:r>
              <a:rPr lang="es-ES" dirty="0" smtClean="0">
                <a:solidFill>
                  <a:schemeClr val="tx1"/>
                </a:solidFill>
                <a:latin typeface="Viner Hand ITC" pitchFamily="66" charset="0"/>
              </a:rPr>
              <a:t>a ubicación de los tesoros estarán junto a un famoso monumento de la ciudad. Por cada uno descubierto se te concederá una pista para conseguir la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CLAVE</a:t>
            </a:r>
            <a:r>
              <a:rPr lang="es-ES" dirty="0" smtClean="0">
                <a:solidFill>
                  <a:schemeClr val="tx1"/>
                </a:solidFill>
                <a:latin typeface="Viner Hand ITC" pitchFamily="66" charset="0"/>
              </a:rPr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6" name="Google Shape;51;p11"/>
          <p:cNvSpPr txBox="1">
            <a:spLocks/>
          </p:cNvSpPr>
          <p:nvPr/>
        </p:nvSpPr>
        <p:spPr>
          <a:xfrm>
            <a:off x="2285984" y="214296"/>
            <a:ext cx="4286280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INSTRUCCIONES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7" name="Picture 4" descr="Resultado de imagen de pergamin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24"/>
            <a:ext cx="8786874" cy="4357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85720" y="785800"/>
            <a:ext cx="857256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D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escarga e instala  las aplicaciones solicitadas en           </a:t>
            </a:r>
            <a:endParaRPr lang="es-ES" sz="2000" dirty="0" smtClean="0">
              <a:solidFill>
                <a:schemeClr val="tx1"/>
              </a:solidFill>
              <a:effectLst/>
              <a:latin typeface="Viner Hand ITC" pitchFamily="66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R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egístrate  en la aplicación </a:t>
            </a:r>
            <a:r>
              <a:rPr lang="es-E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GEOCACHING</a:t>
            </a:r>
            <a:r>
              <a:rPr lang="es-E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de forma gratuita.</a:t>
            </a:r>
            <a:endParaRPr lang="es-ES" sz="2000" dirty="0" smtClean="0">
              <a:solidFill>
                <a:schemeClr val="tx1"/>
              </a:solidFill>
              <a:effectLst/>
              <a:latin typeface="Viner Hand ITC" pitchFamily="66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M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ira  la lista de códigos de los </a:t>
            </a:r>
            <a:r>
              <a:rPr lang="es-ES" sz="1800" dirty="0" err="1" smtClean="0">
                <a:solidFill>
                  <a:schemeClr val="tx1"/>
                </a:solidFill>
                <a:effectLst/>
                <a:latin typeface="Viner Hand ITC" pitchFamily="66" charset="0"/>
              </a:rPr>
              <a:t>geocachés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que necesitas para buscar.</a:t>
            </a:r>
            <a:endParaRPr lang="es-ES" sz="2000" dirty="0" smtClean="0">
              <a:solidFill>
                <a:schemeClr val="tx1"/>
              </a:solidFill>
              <a:effectLst/>
              <a:latin typeface="Viner Hand ITC" pitchFamily="66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P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lanifica la búsqueda del tesoro. Cuando encuentres algún tesoro, hazte un    </a:t>
            </a:r>
            <a:r>
              <a:rPr lang="es-E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SELFIE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junto al monumento.    </a:t>
            </a:r>
            <a:endParaRPr lang="es-ES" sz="2000" dirty="0" smtClean="0">
              <a:solidFill>
                <a:schemeClr val="tx1"/>
              </a:solidFill>
              <a:effectLst/>
              <a:latin typeface="Viner Hand ITC" pitchFamily="66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E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nvía la foto al 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CLASSROOM 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habilitado para esta actividad 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. El código de la clase es </a:t>
            </a:r>
            <a:r>
              <a:rPr lang="es-ES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Cinzel"/>
                <a:cs typeface="Cinzel"/>
                <a:sym typeface="Cinzel"/>
              </a:rPr>
              <a:t>13j9wdw</a:t>
            </a: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U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na vez verificada la  foto, se le enviará de forma personalizada  la pista correspondiente.      </a:t>
            </a:r>
            <a:endParaRPr lang="es-ES" sz="2000" dirty="0" smtClean="0">
              <a:solidFill>
                <a:schemeClr val="tx1"/>
              </a:solidFill>
              <a:effectLst/>
              <a:latin typeface="Viner Hand ITC" pitchFamily="66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 </a:t>
            </a:r>
            <a:r>
              <a:rPr lang="es-ES" sz="36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C</a:t>
            </a:r>
            <a:r>
              <a:rPr lang="es-ES" sz="18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uando sepas la solución al enigma del monumento que buscamos, envía un correo a la plataforma. </a:t>
            </a:r>
            <a:endParaRPr lang="es-ES" sz="2000" dirty="0" smtClean="0">
              <a:solidFill>
                <a:schemeClr val="tx1"/>
              </a:solidFill>
              <a:effectLst/>
              <a:latin typeface="Viner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71486"/>
            <a:ext cx="1428760" cy="108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ultado de imagen de logo google play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642924"/>
            <a:ext cx="578201" cy="60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" name="Picture 12" descr="Resultado de imagen de logo geocachi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357586" cy="876654"/>
          </a:xfrm>
          <a:prstGeom prst="rect">
            <a:avLst/>
          </a:prstGeom>
          <a:noFill/>
        </p:spPr>
      </p:pic>
      <p:pic>
        <p:nvPicPr>
          <p:cNvPr id="8" name="Picture 4" descr="Resultado de imagen de pergamino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62"/>
            <a:ext cx="8643998" cy="10001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214282" y="571486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El </a:t>
            </a:r>
            <a:r>
              <a:rPr lang="es-ES" sz="3600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geocaching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es un juego de búsqueda de tesoros al aire libre, en el mundo real, usando dispositivos GPS. Los participantes se dirigen a unas coordenadas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GPS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en concreto, y entonces tratan de encontrar el </a:t>
            </a:r>
            <a:r>
              <a:rPr lang="es-E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geocaché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(contenedor) oculto en esa ubicación.</a:t>
            </a:r>
          </a:p>
        </p:txBody>
      </p:sp>
      <p:sp>
        <p:nvSpPr>
          <p:cNvPr id="11" name="Google Shape;51;p11"/>
          <p:cNvSpPr txBox="1">
            <a:spLocks/>
          </p:cNvSpPr>
          <p:nvPr/>
        </p:nvSpPr>
        <p:spPr>
          <a:xfrm>
            <a:off x="500034" y="1714494"/>
            <a:ext cx="8072494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¿CÓMO UTILIZAR LA APLICACIÓN?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49154" name="Picture 2" descr="C:\Users\Javier Martinez\OneDrive\COORDINACIÓN. VIVIR Y SENTIR EL PATRIMONIO\EJEMPLO DE BUSQUEDA DE TESORO\WhatsApp Image 2019-12-10 at 09.46.3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9" y="2214560"/>
            <a:ext cx="1500198" cy="266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214282" y="4620280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Pantalla principal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071670" y="2928940"/>
            <a:ext cx="428628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5" y="2214560"/>
            <a:ext cx="1663968" cy="272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Flecha derecha"/>
          <p:cNvSpPr/>
          <p:nvPr/>
        </p:nvSpPr>
        <p:spPr>
          <a:xfrm>
            <a:off x="4429124" y="2071684"/>
            <a:ext cx="428628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857752" y="2143122"/>
            <a:ext cx="200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Introduce el código que más adelante se te proporcionará, en el apartado GEOCACHÉ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(Empieza por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GC</a:t>
            </a:r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)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6715140" y="2143122"/>
            <a:ext cx="428628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Users\Javier Martinez\OneDrive\COORDINACIÓN. VIVIR Y SENTIR EL PATRIMONIO\EJEMPLO DE BUSQUEDA DE TESORO\CLICK. CÓDI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3306" y="2214560"/>
            <a:ext cx="1781211" cy="265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6072198" y="142858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8143900" y="357172"/>
            <a:ext cx="567551" cy="556361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6072198" y="4416200"/>
            <a:ext cx="738425" cy="72730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214282" y="2428874"/>
            <a:ext cx="886368" cy="89306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286116" y="4714890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8643966" y="2714626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050" name="Picture 2" descr="C:\Users\Javier Martinez\OneDrive\COORDINACIÓN. VIVIR Y SENTIR EL PATRIMONIO\EJEMPLO DE BUSQUEDA DE TESORO\CLICK. NIV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62"/>
            <a:ext cx="1643074" cy="267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142844" y="0"/>
            <a:ext cx="200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Si haces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CLICK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aquí, podrás ver… </a:t>
            </a:r>
            <a:endParaRPr lang="es-E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1857356" y="1214428"/>
            <a:ext cx="428628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 descr="C:\Users\Javier Martinez\OneDrive\COORDINACIÓN. VIVIR Y SENTIR EL PATRIMONIO\EJEMPLO DE BUSQUEDA DE TESORO\WhatsApp Image 2019-12-01 at 21.11.11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642924"/>
            <a:ext cx="1643074" cy="27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2214546" y="0"/>
            <a:ext cx="200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Podrás ver la forma del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GEOCACHÉ</a:t>
            </a:r>
            <a:r>
              <a:rPr lang="es-ES" sz="12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, su dificultad, el tipo de terreno y la dificultad</a:t>
            </a:r>
            <a:endParaRPr lang="es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4071934" y="1285866"/>
            <a:ext cx="428628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C:\Users\Javier Martinez\OneDrive\COORDINACIÓN. VIVIR Y SENTIR EL PATRIMONIO\EJEMPLO DE BUSQUEDA DE TESORO\CLICK. NAVEG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42924"/>
            <a:ext cx="150019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4357686" y="0"/>
            <a:ext cx="200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Pulsa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NAVEGAR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para empezar…</a:t>
            </a:r>
            <a:endParaRPr lang="es-E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6143636" y="1357304"/>
            <a:ext cx="428628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3" name="Picture 5" descr="C:\Users\Javier Martinez\OneDrive\COORDINACIÓN. VIVIR Y SENTIR EL PATRIMONIO\EJEMPLO DE BUSQUEDA DE TESORO\WhatsApp Image 2019-12-01 at 21.11.1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642924"/>
            <a:ext cx="1643074" cy="271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21 Rectángulo"/>
          <p:cNvSpPr/>
          <p:nvPr/>
        </p:nvSpPr>
        <p:spPr>
          <a:xfrm>
            <a:off x="6500826" y="0"/>
            <a:ext cx="200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Y a buscar el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TESORO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…</a:t>
            </a:r>
            <a:endParaRPr lang="es-E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57224" y="3714758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Cuando lo encuentres… hazte un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SELFIE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con el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GEOCACHÉ junto al monumento que se encuentra…</a:t>
            </a:r>
            <a:r>
              <a:rPr lang="es-ES" sz="1600" dirty="0" smtClean="0">
                <a:solidFill>
                  <a:schemeClr val="tx1"/>
                </a:solidFill>
                <a:latin typeface="Viner Hand ITC" pitchFamily="66" charset="0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effectLst/>
                <a:latin typeface="Viner Hand ITC" pitchFamily="66" charset="0"/>
              </a:rPr>
              <a:t> </a:t>
            </a:r>
            <a:endParaRPr lang="es-E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14348" y="4250948"/>
            <a:ext cx="79296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Envía la foto al </a:t>
            </a:r>
            <a:r>
              <a:rPr lang="es-ES" sz="16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CLASSROOM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(recuerda que debes introducir el código de la clase para entrar </a:t>
            </a:r>
            <a:r>
              <a:rPr lang="es-ES" sz="20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Cinzel"/>
                <a:cs typeface="Cinzel"/>
                <a:sym typeface="Cinzel"/>
              </a:rPr>
              <a:t>13j9wdw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) y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se te proporcionará una pista para encontrar el monumento ENIGMA.</a:t>
            </a:r>
          </a:p>
        </p:txBody>
      </p:sp>
      <p:sp>
        <p:nvSpPr>
          <p:cNvPr id="25" name="24 Flecha derecha"/>
          <p:cNvSpPr/>
          <p:nvPr/>
        </p:nvSpPr>
        <p:spPr>
          <a:xfrm rot="5400000">
            <a:off x="7322363" y="3036097"/>
            <a:ext cx="285752" cy="107157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" name="Google Shape;51;p11"/>
          <p:cNvSpPr txBox="1">
            <a:spLocks/>
          </p:cNvSpPr>
          <p:nvPr/>
        </p:nvSpPr>
        <p:spPr>
          <a:xfrm>
            <a:off x="571472" y="142858"/>
            <a:ext cx="8072494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LISTA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 DE CÓDIGOS GEOCACHÉS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24"/>
            <a:ext cx="7429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Rectángulo"/>
          <p:cNvSpPr/>
          <p:nvPr/>
        </p:nvSpPr>
        <p:spPr>
          <a:xfrm>
            <a:off x="857224" y="714362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1 Codigo = 1 pista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6" name="Google Shape;51;p11"/>
          <p:cNvSpPr txBox="1">
            <a:spLocks/>
          </p:cNvSpPr>
          <p:nvPr/>
        </p:nvSpPr>
        <p:spPr>
          <a:xfrm>
            <a:off x="428596" y="1285866"/>
            <a:ext cx="2214578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403228"/>
              </a:buClr>
              <a:buSzPts val="3600"/>
              <a:defRPr/>
            </a:pPr>
            <a:r>
              <a:rPr lang="es-ES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Cinzel"/>
                <a:cs typeface="Cinzel"/>
                <a:sym typeface="Cinzel"/>
              </a:rPr>
              <a:t>GC4D94V</a:t>
            </a:r>
            <a:endParaRPr lang="es-ES" sz="3200" b="1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ea typeface="Cinzel"/>
              <a:cs typeface="Cinzel"/>
              <a:sym typeface="Cinzel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42924"/>
            <a:ext cx="7429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Rectángulo"/>
          <p:cNvSpPr/>
          <p:nvPr/>
        </p:nvSpPr>
        <p:spPr>
          <a:xfrm>
            <a:off x="3714744" y="714362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2 Codigo = 1 pista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9" name="Google Shape;51;p11"/>
          <p:cNvSpPr txBox="1">
            <a:spLocks/>
          </p:cNvSpPr>
          <p:nvPr/>
        </p:nvSpPr>
        <p:spPr>
          <a:xfrm>
            <a:off x="3643306" y="1285866"/>
            <a:ext cx="2357454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stellar" pitchFamily="18" charset="0"/>
                <a:ea typeface="Cinzel"/>
                <a:cs typeface="Cinzel"/>
                <a:sym typeface="Cinzel"/>
              </a:rPr>
              <a:t>GC1YNJD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stellar" pitchFamily="18" charset="0"/>
              <a:ea typeface="Cinzel"/>
              <a:cs typeface="Cinzel"/>
              <a:sym typeface="Cinzel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42924"/>
            <a:ext cx="7429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Rectángulo"/>
          <p:cNvSpPr/>
          <p:nvPr/>
        </p:nvSpPr>
        <p:spPr>
          <a:xfrm>
            <a:off x="6786578" y="71436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3 Codigo = 1 pista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3" name="Google Shape;51;p11"/>
          <p:cNvSpPr txBox="1">
            <a:spLocks/>
          </p:cNvSpPr>
          <p:nvPr/>
        </p:nvSpPr>
        <p:spPr>
          <a:xfrm>
            <a:off x="357158" y="1785932"/>
            <a:ext cx="2286016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Real Fábrica</a:t>
            </a:r>
            <a:r>
              <a:rPr kumimoji="0" lang="es-ES" sz="18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 de Artillería</a:t>
            </a:r>
            <a:endParaRPr kumimoji="0" lang="es-ES" sz="1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3078" name="Picture 6" descr="Resultado de imagen de FABRICA DE ARTILLERIA  SEV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8"/>
            <a:ext cx="1500198" cy="210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24 Rectángulo"/>
          <p:cNvSpPr/>
          <p:nvPr/>
        </p:nvSpPr>
        <p:spPr>
          <a:xfrm>
            <a:off x="71406" y="4357700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Impresionante fábrica que fabricaba armas para la armada sobre el siglo XVI</a:t>
            </a:r>
          </a:p>
        </p:txBody>
      </p:sp>
      <p:sp>
        <p:nvSpPr>
          <p:cNvPr id="26" name="Google Shape;51;p11"/>
          <p:cNvSpPr txBox="1">
            <a:spLocks/>
          </p:cNvSpPr>
          <p:nvPr/>
        </p:nvSpPr>
        <p:spPr>
          <a:xfrm>
            <a:off x="3714744" y="1714494"/>
            <a:ext cx="2286016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lang="es-ES" sz="1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Cinzel"/>
                <a:cs typeface="Cinzel"/>
                <a:sym typeface="Cinzel"/>
              </a:rPr>
              <a:t>Hospital de la Sangre</a:t>
            </a:r>
            <a:endParaRPr kumimoji="0" lang="es-ES" sz="1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286116" y="4312503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Edificio más significativo de la arquitectura española del siglo XVI</a:t>
            </a:r>
          </a:p>
        </p:txBody>
      </p:sp>
      <p:pic>
        <p:nvPicPr>
          <p:cNvPr id="3080" name="Picture 8" descr="Resultado de imagen de hospital de la sang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285998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Google Shape;51;p11"/>
          <p:cNvSpPr txBox="1">
            <a:spLocks/>
          </p:cNvSpPr>
          <p:nvPr/>
        </p:nvSpPr>
        <p:spPr>
          <a:xfrm>
            <a:off x="6500826" y="1285866"/>
            <a:ext cx="2500330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stellar" pitchFamily="18" charset="0"/>
                <a:ea typeface="Cinzel"/>
                <a:cs typeface="Cinzel"/>
                <a:sym typeface="Cinzel"/>
              </a:rPr>
              <a:t>GC2qqd4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stellar" pitchFamily="18" charset="0"/>
              <a:ea typeface="Cinzel"/>
              <a:cs typeface="Cinzel"/>
              <a:sym typeface="Cinzel"/>
            </a:endParaRPr>
          </a:p>
        </p:txBody>
      </p:sp>
      <p:sp>
        <p:nvSpPr>
          <p:cNvPr id="30" name="Google Shape;51;p11"/>
          <p:cNvSpPr txBox="1">
            <a:spLocks/>
          </p:cNvSpPr>
          <p:nvPr/>
        </p:nvSpPr>
        <p:spPr>
          <a:xfrm>
            <a:off x="6572264" y="1714494"/>
            <a:ext cx="2286016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lang="es-ES" sz="1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Cinzel"/>
                <a:cs typeface="Cinzel"/>
                <a:sym typeface="Cinzel"/>
              </a:rPr>
              <a:t>Pabellón de Perú</a:t>
            </a:r>
            <a:endParaRPr kumimoji="0" lang="es-ES" sz="1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3082" name="Picture 10" descr="Resultado de imagen de pabellon de per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235" y="2285998"/>
            <a:ext cx="22244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31 Rectángulo"/>
          <p:cNvSpPr/>
          <p:nvPr/>
        </p:nvSpPr>
        <p:spPr>
          <a:xfrm>
            <a:off x="6072198" y="4143386"/>
            <a:ext cx="3071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Construido con motivo de la exposición iberoamericana de 1929.  Sirve a la Casa de la ciencia y al consulado de Perú.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9" name="Google Shape;51;p11"/>
          <p:cNvSpPr txBox="1">
            <a:spLocks/>
          </p:cNvSpPr>
          <p:nvPr/>
        </p:nvSpPr>
        <p:spPr>
          <a:xfrm>
            <a:off x="571472" y="142858"/>
            <a:ext cx="8072494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LISTA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 DE CÓDIGOS GEOCACHÉS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24"/>
            <a:ext cx="7429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Rectángulo"/>
          <p:cNvSpPr/>
          <p:nvPr/>
        </p:nvSpPr>
        <p:spPr>
          <a:xfrm>
            <a:off x="857224" y="714362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4 Codigo = 1 pista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6" name="Google Shape;51;p11"/>
          <p:cNvSpPr txBox="1">
            <a:spLocks/>
          </p:cNvSpPr>
          <p:nvPr/>
        </p:nvSpPr>
        <p:spPr>
          <a:xfrm>
            <a:off x="428596" y="1285866"/>
            <a:ext cx="2500330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403228"/>
              </a:buClr>
              <a:buSzPts val="3600"/>
              <a:defRPr/>
            </a:pPr>
            <a:r>
              <a:rPr lang="es-ES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Cinzel"/>
                <a:cs typeface="Cinzel"/>
                <a:sym typeface="Cinzel"/>
              </a:rPr>
              <a:t>GC1YNKM</a:t>
            </a:r>
            <a:endParaRPr lang="es-ES" sz="3200" b="1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ea typeface="Cinzel"/>
              <a:cs typeface="Cinzel"/>
              <a:sym typeface="Cinzel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42924"/>
            <a:ext cx="7429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Rectángulo"/>
          <p:cNvSpPr/>
          <p:nvPr/>
        </p:nvSpPr>
        <p:spPr>
          <a:xfrm>
            <a:off x="3714744" y="714362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5 Codigo = 1 pista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9" name="Google Shape;51;p11"/>
          <p:cNvSpPr txBox="1">
            <a:spLocks/>
          </p:cNvSpPr>
          <p:nvPr/>
        </p:nvSpPr>
        <p:spPr>
          <a:xfrm>
            <a:off x="3428992" y="1285866"/>
            <a:ext cx="2571768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stellar" pitchFamily="18" charset="0"/>
                <a:ea typeface="Cinzel"/>
                <a:cs typeface="Cinzel"/>
                <a:sym typeface="Cinzel"/>
              </a:rPr>
              <a:t>GC2QQD6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stellar" pitchFamily="18" charset="0"/>
              <a:ea typeface="Cinzel"/>
              <a:cs typeface="Cinzel"/>
              <a:sym typeface="Cinzel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42924"/>
            <a:ext cx="74295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Rectángulo"/>
          <p:cNvSpPr/>
          <p:nvPr/>
        </p:nvSpPr>
        <p:spPr>
          <a:xfrm>
            <a:off x="6786578" y="71436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lesh Wound" pitchFamily="2" charset="0"/>
              </a:rPr>
              <a:t>6 Codigo = 1 pista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3" name="Google Shape;51;p11"/>
          <p:cNvSpPr txBox="1">
            <a:spLocks/>
          </p:cNvSpPr>
          <p:nvPr/>
        </p:nvSpPr>
        <p:spPr>
          <a:xfrm>
            <a:off x="357158" y="1785932"/>
            <a:ext cx="2286016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Parque de María Luisa</a:t>
            </a:r>
            <a:endParaRPr kumimoji="0" lang="es-ES" sz="1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1406" y="4357700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Inaugurado en 1914 es uno de los parques con más biodiversidad de Sevilla.</a:t>
            </a:r>
          </a:p>
        </p:txBody>
      </p:sp>
      <p:sp>
        <p:nvSpPr>
          <p:cNvPr id="26" name="Google Shape;51;p11"/>
          <p:cNvSpPr txBox="1">
            <a:spLocks/>
          </p:cNvSpPr>
          <p:nvPr/>
        </p:nvSpPr>
        <p:spPr>
          <a:xfrm>
            <a:off x="3643306" y="1785932"/>
            <a:ext cx="2286016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lang="es-ES" sz="1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Cinzel"/>
                <a:cs typeface="Cinzel"/>
                <a:sym typeface="Cinzel"/>
              </a:rPr>
              <a:t>Pabellón de Guatemala</a:t>
            </a:r>
            <a:endParaRPr kumimoji="0" lang="es-ES" sz="1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286116" y="4312503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Edificio participante en la exposición iberoamericana de 1929</a:t>
            </a:r>
          </a:p>
        </p:txBody>
      </p:sp>
      <p:sp>
        <p:nvSpPr>
          <p:cNvPr id="29" name="Google Shape;51;p11"/>
          <p:cNvSpPr txBox="1">
            <a:spLocks/>
          </p:cNvSpPr>
          <p:nvPr/>
        </p:nvSpPr>
        <p:spPr>
          <a:xfrm>
            <a:off x="6500826" y="1285866"/>
            <a:ext cx="2500330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stellar" pitchFamily="18" charset="0"/>
                <a:ea typeface="Cinzel"/>
                <a:cs typeface="Cinzel"/>
                <a:sym typeface="Cinzel"/>
              </a:rPr>
              <a:t>GC2T4B5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stellar" pitchFamily="18" charset="0"/>
              <a:ea typeface="Cinzel"/>
              <a:cs typeface="Cinzel"/>
              <a:sym typeface="Cinzel"/>
            </a:endParaRPr>
          </a:p>
        </p:txBody>
      </p:sp>
      <p:sp>
        <p:nvSpPr>
          <p:cNvPr id="30" name="Google Shape;51;p11"/>
          <p:cNvSpPr txBox="1">
            <a:spLocks/>
          </p:cNvSpPr>
          <p:nvPr/>
        </p:nvSpPr>
        <p:spPr>
          <a:xfrm>
            <a:off x="6572264" y="1714494"/>
            <a:ext cx="2286016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lang="es-ES" sz="1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Cinzel"/>
                <a:cs typeface="Cinzel"/>
                <a:sym typeface="Cinzel"/>
              </a:rPr>
              <a:t>Hotel Alfonso XIII</a:t>
            </a:r>
            <a:endParaRPr kumimoji="0" lang="es-ES" sz="1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072198" y="4143386"/>
            <a:ext cx="3071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Fue inaugurado por Alfonso XIII en 1928. Edificio considerado de Bien de  Interés Cultural.</a:t>
            </a:r>
          </a:p>
        </p:txBody>
      </p:sp>
      <p:pic>
        <p:nvPicPr>
          <p:cNvPr id="65538" name="Picture 2" descr="Resultado de imagen de parque de maria luisa MONTE GURUG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85998"/>
            <a:ext cx="2000264" cy="206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Resultado de imagen de PABELLÓN DE GUATEMA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357436"/>
            <a:ext cx="2715440" cy="180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Resultado de imagen de hotel alfonso XII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1" y="214784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pergamino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6"/>
            <a:ext cx="7715304" cy="4357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Google Shape;51;p11"/>
          <p:cNvSpPr txBox="1">
            <a:spLocks/>
          </p:cNvSpPr>
          <p:nvPr/>
        </p:nvSpPr>
        <p:spPr>
          <a:xfrm>
            <a:off x="571472" y="142858"/>
            <a:ext cx="8072494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iner Hand ITC" pitchFamily="66" charset="0"/>
                <a:ea typeface="Cinzel"/>
                <a:cs typeface="Cinzel"/>
                <a:sym typeface="Cinzel"/>
              </a:rPr>
              <a:t>EL MONUMENTO ENIGMA ES…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6"/>
            <a:ext cx="4500573" cy="325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51;p11"/>
          <p:cNvSpPr txBox="1">
            <a:spLocks/>
          </p:cNvSpPr>
          <p:nvPr/>
        </p:nvSpPr>
        <p:spPr>
          <a:xfrm>
            <a:off x="642910" y="4286262"/>
            <a:ext cx="8072494" cy="5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tabLst/>
              <a:defRPr/>
            </a:pPr>
            <a:r>
              <a:rPr lang="es-ES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Cinzel"/>
                <a:cs typeface="Cinzel"/>
                <a:sym typeface="Cinzel"/>
              </a:rPr>
              <a:t>“La cultura es un saber del que no tiene uno que acordarse…fluye espontáneamente”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iner Hand ITC" pitchFamily="66" charset="0"/>
              <a:ea typeface="Cinzel"/>
              <a:cs typeface="Cinzel"/>
              <a:sym typeface="Cinzel"/>
            </a:endParaRPr>
          </a:p>
        </p:txBody>
      </p:sp>
      <p:pic>
        <p:nvPicPr>
          <p:cNvPr id="9" name="Picture 5" descr="C:\Users\Javier Martinez\OneDrive\COORDINACIÓN. VIVIR Y SENTIR EL PATRIMONIO\19F3408A-1ABD-11EA-BA65-16370AAEFC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200539"/>
            <a:ext cx="1306274" cy="9429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590</Words>
  <PresentationFormat>Presentación en pantalla (16:9)</PresentationFormat>
  <Paragraphs>67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Flesh Wound</vt:lpstr>
      <vt:lpstr>Cinzel</vt:lpstr>
      <vt:lpstr>Viner Hand ITC</vt:lpstr>
      <vt:lpstr>Castellar</vt:lpstr>
      <vt:lpstr>Libre Baskerville</vt:lpstr>
      <vt:lpstr>Dolabella template</vt:lpstr>
      <vt:lpstr>I.E.S Virgen de los Reyes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Javier Martinez</cp:lastModifiedBy>
  <cp:revision>38</cp:revision>
  <dcterms:modified xsi:type="dcterms:W3CDTF">2019-12-12T20:54:52Z</dcterms:modified>
</cp:coreProperties>
</file>